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61" r:id="rId2"/>
    <p:sldId id="263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74" r:id="rId14"/>
    <p:sldId id="275" r:id="rId15"/>
    <p:sldId id="277" r:id="rId16"/>
    <p:sldId id="278" r:id="rId17"/>
    <p:sldId id="279" r:id="rId18"/>
  </p:sldIdLst>
  <p:sldSz cx="9144000" cy="5143500" type="screen16x9"/>
  <p:notesSz cx="7772400" cy="10058400"/>
  <p:defaultTextStyle>
    <a:defPPr>
      <a:defRPr lang="en-US"/>
    </a:defPPr>
    <a:lvl1pPr marL="0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0286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0573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0859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1145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51431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EE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7" d="100"/>
          <a:sy n="117" d="100"/>
        </p:scale>
        <p:origin x="65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438" y="-96"/>
      </p:cViewPr>
      <p:guideLst>
        <p:guide orient="horz" pos="3168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152C3-211B-4277-995F-0226A6956074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C1954-5696-41AD-BD22-0ED4EAB709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6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5E6D2-CEC2-4BC6-AC30-651764014480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A413F-9A07-4D2E-B9E0-5961190B3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The 6 in 6|18 represents the 6 initial health conditions, including: Tobacco Use, High Blood Pressure, Health Care-Associated Infections, Asthma, Unintended Pregnancies, and Diabetes.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These conditions were selected because they meet the following criteria:</a:t>
            </a:r>
          </a:p>
          <a:p>
            <a:pPr marL="1106481" lvl="2" indent="-174708">
              <a:buFont typeface="Courier New" panose="02070309020205020404" pitchFamily="49" charset="0"/>
              <a:buChar char="o"/>
            </a:pPr>
            <a:r>
              <a:rPr lang="en-US" dirty="0"/>
              <a:t>They affect large numbers of people</a:t>
            </a:r>
          </a:p>
          <a:p>
            <a:pPr marL="1106481" lvl="2" indent="-174708">
              <a:buFont typeface="Courier New" panose="02070309020205020404" pitchFamily="49" charset="0"/>
              <a:buChar char="o"/>
            </a:pPr>
            <a:r>
              <a:rPr lang="en-US" dirty="0"/>
              <a:t>They are associated with high health care costs</a:t>
            </a:r>
          </a:p>
          <a:p>
            <a:pPr marL="1106481" lvl="2" indent="-174708">
              <a:buFont typeface="Courier New" panose="02070309020205020404" pitchFamily="49" charset="0"/>
              <a:buChar char="o"/>
            </a:pPr>
            <a:r>
              <a:rPr lang="en-US" dirty="0"/>
              <a:t>Evidence-based interventions are available to prevent or control these conditions in a short time horizon (less than 5 years)</a:t>
            </a:r>
          </a:p>
          <a:p>
            <a:pPr marL="1106481" lvl="2" indent="-174708">
              <a:buFont typeface="Courier New" panose="02070309020205020404" pitchFamily="49" charset="0"/>
              <a:buChar char="o"/>
            </a:pPr>
            <a:r>
              <a:rPr lang="en-US" dirty="0"/>
              <a:t>The evidence-based interventions can be implemented by the health care sector - health care purchasers, health plans, and providers.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FFDE2-DFAB-4E06-8207-F59A1EFB745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4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The 18 in 6|18 represents a set of 18 evidence-based interventions associated with each of the 6 conditions that health care purchasers, payers, or providers can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FFDE2-DFAB-4E06-8207-F59A1EFB745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8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The 18 in 6|18 represents a set of 18 evidence-based interventions associated with each of the 6 conditions that health care purchasers, payers, or providers can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FFDE2-DFAB-4E06-8207-F59A1EFB745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0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56" y="1597897"/>
            <a:ext cx="7772688" cy="11023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12" y="2915082"/>
            <a:ext cx="6401376" cy="13139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8BD-C656-4491-83E7-E8E20A3544D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312" cy="273154"/>
          </a:xfrm>
          <a:prstGeom prst="rect">
            <a:avLst/>
          </a:prstGeom>
        </p:spPr>
        <p:txBody>
          <a:bodyPr lIns="74057" tIns="37029" rIns="74057" bIns="3702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00D8-C3CD-446A-A4D9-4AD652958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8BD-C656-4491-83E7-E8E20A3544D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345" y="4767778"/>
            <a:ext cx="2895312" cy="273154"/>
          </a:xfrm>
          <a:prstGeom prst="rect">
            <a:avLst/>
          </a:prstGeom>
        </p:spPr>
        <p:txBody>
          <a:bodyPr lIns="74057" tIns="37029" rIns="74057" bIns="3702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00D8-C3CD-446A-A4D9-4AD652958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409" y="965216"/>
            <a:ext cx="2056968" cy="36298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25" y="965216"/>
            <a:ext cx="6035501" cy="3629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8BD-C656-4491-83E7-E8E20A3544D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345" y="4767778"/>
            <a:ext cx="2895312" cy="273154"/>
          </a:xfrm>
          <a:prstGeom prst="rect">
            <a:avLst/>
          </a:prstGeom>
        </p:spPr>
        <p:txBody>
          <a:bodyPr lIns="74057" tIns="37029" rIns="74057" bIns="3702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00D8-C3CD-446A-A4D9-4AD652958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8BD-C656-4491-83E7-E8E20A3544D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345" y="4767778"/>
            <a:ext cx="2895312" cy="273154"/>
          </a:xfrm>
          <a:prstGeom prst="rect">
            <a:avLst/>
          </a:prstGeom>
        </p:spPr>
        <p:txBody>
          <a:bodyPr lIns="74057" tIns="37029" rIns="74057" bIns="3702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00D8-C3CD-446A-A4D9-4AD652958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68" y="3304840"/>
            <a:ext cx="7772688" cy="1021358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68" y="2179834"/>
            <a:ext cx="7772688" cy="112500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5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8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11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4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7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2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22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8BD-C656-4491-83E7-E8E20A3544D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345" y="4767778"/>
            <a:ext cx="2895312" cy="273154"/>
          </a:xfrm>
          <a:prstGeom prst="rect">
            <a:avLst/>
          </a:prstGeom>
        </p:spPr>
        <p:txBody>
          <a:bodyPr lIns="74057" tIns="37029" rIns="74057" bIns="3702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00D8-C3CD-446A-A4D9-4AD652958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25" y="1638923"/>
            <a:ext cx="4046234" cy="2956109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42" y="1638923"/>
            <a:ext cx="4046235" cy="2956109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8BD-C656-4491-83E7-E8E20A3544D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345" y="4767778"/>
            <a:ext cx="2895312" cy="273154"/>
          </a:xfrm>
          <a:prstGeom prst="rect">
            <a:avLst/>
          </a:prstGeom>
        </p:spPr>
        <p:txBody>
          <a:bodyPr lIns="74057" tIns="37029" rIns="74057" bIns="37029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00D8-C3CD-446A-A4D9-4AD652958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636" y="1431629"/>
            <a:ext cx="4040472" cy="48044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25" y="1949866"/>
            <a:ext cx="4040472" cy="264516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142" y="1483453"/>
            <a:ext cx="4041913" cy="48044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64" y="1949866"/>
            <a:ext cx="4041913" cy="264516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8BD-C656-4491-83E7-E8E20A3544D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345" y="4767778"/>
            <a:ext cx="2895312" cy="273154"/>
          </a:xfrm>
          <a:prstGeom prst="rect">
            <a:avLst/>
          </a:prstGeom>
        </p:spPr>
        <p:txBody>
          <a:bodyPr lIns="74057" tIns="37029" rIns="74057" bIns="37029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00D8-C3CD-446A-A4D9-4AD652958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8BD-C656-4491-83E7-E8E20A3544D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345" y="4767778"/>
            <a:ext cx="2895312" cy="273154"/>
          </a:xfrm>
          <a:prstGeom prst="rect">
            <a:avLst/>
          </a:prstGeom>
        </p:spPr>
        <p:txBody>
          <a:bodyPr lIns="74057" tIns="37029" rIns="74057" bIns="37029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00D8-C3CD-446A-A4D9-4AD652958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8BD-C656-4491-83E7-E8E20A3544D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345" y="4767778"/>
            <a:ext cx="2895312" cy="273154"/>
          </a:xfrm>
          <a:prstGeom prst="rect">
            <a:avLst/>
          </a:prstGeom>
        </p:spPr>
        <p:txBody>
          <a:bodyPr lIns="74057" tIns="37029" rIns="74057" bIns="3702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00D8-C3CD-446A-A4D9-4AD652958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395156"/>
            <a:ext cx="3009107" cy="68126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6" y="861569"/>
            <a:ext cx="5112171" cy="3733464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25" y="1076422"/>
            <a:ext cx="3009107" cy="3518611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8BD-C656-4491-83E7-E8E20A3544D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345" y="4767778"/>
            <a:ext cx="2895312" cy="273154"/>
          </a:xfrm>
          <a:prstGeom prst="rect">
            <a:avLst/>
          </a:prstGeom>
        </p:spPr>
        <p:txBody>
          <a:bodyPr lIns="74057" tIns="37029" rIns="74057" bIns="37029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00D8-C3CD-446A-A4D9-4AD652958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4" y="3600667"/>
            <a:ext cx="5486689" cy="42430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4" y="913393"/>
            <a:ext cx="5486689" cy="2632211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4" y="4024972"/>
            <a:ext cx="5486689" cy="604610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D8BD-C656-4491-83E7-E8E20A3544D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345" y="4767778"/>
            <a:ext cx="2895312" cy="273154"/>
          </a:xfrm>
          <a:prstGeom prst="rect">
            <a:avLst/>
          </a:prstGeom>
        </p:spPr>
        <p:txBody>
          <a:bodyPr lIns="74057" tIns="37029" rIns="74057" bIns="37029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00D8-C3CD-446A-A4D9-4AD652958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4248" y="757921"/>
            <a:ext cx="9144000" cy="4094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851992"/>
            <a:ext cx="9144000" cy="2915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\\districtfiles\Shared Folders\LCDHD Branding\PHAB\phab_seal_transparent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323930"/>
            <a:ext cx="771524" cy="76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1777" y="757922"/>
            <a:ext cx="8435297" cy="857250"/>
          </a:xfrm>
          <a:prstGeom prst="rect">
            <a:avLst/>
          </a:prstGeom>
        </p:spPr>
        <p:txBody>
          <a:bodyPr vert="horz" lIns="74057" tIns="37029" rIns="74057" bIns="370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778" y="1535276"/>
            <a:ext cx="8129784" cy="3213068"/>
          </a:xfrm>
          <a:prstGeom prst="rect">
            <a:avLst/>
          </a:prstGeom>
        </p:spPr>
        <p:txBody>
          <a:bodyPr vert="horz" lIns="74057" tIns="37029" rIns="74057" bIns="370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7800" y="4870346"/>
            <a:ext cx="2134752" cy="273154"/>
          </a:xfrm>
          <a:prstGeom prst="rect">
            <a:avLst/>
          </a:prstGeom>
        </p:spPr>
        <p:txBody>
          <a:bodyPr vert="horz" lIns="74057" tIns="37029" rIns="74057" bIns="3702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ED8BD-C656-4491-83E7-E8E20A3544D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73157" y="4870346"/>
            <a:ext cx="1797686" cy="273154"/>
          </a:xfrm>
          <a:prstGeom prst="rect">
            <a:avLst/>
          </a:prstGeom>
        </p:spPr>
        <p:txBody>
          <a:bodyPr vert="horz" lIns="74057" tIns="37029" rIns="74057" bIns="3702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700D8-C3CD-446A-A4D9-4AD6529580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 descr="C:\Users\daniel.admin\Desktop\slogan-curve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6"/>
          <a:stretch/>
        </p:blipFill>
        <p:spPr bwMode="auto">
          <a:xfrm>
            <a:off x="4572000" y="-17274"/>
            <a:ext cx="4591014" cy="47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niel.admin\Desktop\fallback-logo-shiny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376"/>
            <a:ext cx="2116082" cy="70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Shape 3"/>
          <p:cNvSpPr txBox="1"/>
          <p:nvPr userDrawn="1"/>
        </p:nvSpPr>
        <p:spPr>
          <a:xfrm>
            <a:off x="8291" y="4851498"/>
            <a:ext cx="1143000" cy="352425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050" b="0" i="0" baseline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www.lcdhd.org</a:t>
            </a:r>
            <a:endParaRPr sz="1050" b="0" i="0" baseline="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740573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715" indent="-277715" algn="l" defTabSz="74057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1715" indent="-231429" algn="l" defTabSz="7405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5716" indent="-185143" algn="l" defTabSz="74057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2" indent="-185143" algn="l" defTabSz="74057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288" indent="-185143" algn="l" defTabSz="740573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575" indent="-185143" algn="l" defTabSz="74057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61" indent="-185143" algn="l" defTabSz="74057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47" indent="-185143" algn="l" defTabSz="74057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7433" indent="-185143" algn="l" defTabSz="74057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86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573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859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45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431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718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004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290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Key National Public Health Initiatives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Shawn D. Crabtree, MSSW, MPA</a:t>
            </a:r>
          </a:p>
          <a:p>
            <a:r>
              <a:rPr lang="en-US" b="1" dirty="0" smtClean="0"/>
              <a:t>Executive Director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94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258"/>
            <a:ext cx="8435297" cy="85725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77258"/>
            <a:ext cx="6325967" cy="4309092"/>
          </a:xfrm>
        </p:spPr>
      </p:pic>
    </p:spTree>
    <p:extLst>
      <p:ext uri="{BB962C8B-B14F-4D97-AF65-F5344CB8AC3E}">
        <p14:creationId xmlns:p14="http://schemas.microsoft.com/office/powerpoint/2010/main" val="6841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77831"/>
            <a:ext cx="5775714" cy="4298206"/>
          </a:xfrm>
        </p:spPr>
      </p:pic>
      <p:sp>
        <p:nvSpPr>
          <p:cNvPr id="6" name="Flowchart: Connector 5"/>
          <p:cNvSpPr/>
          <p:nvPr/>
        </p:nvSpPr>
        <p:spPr>
          <a:xfrm>
            <a:off x="2895600" y="2926934"/>
            <a:ext cx="838200" cy="762000"/>
          </a:xfrm>
          <a:prstGeom prst="flowChartConnector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258"/>
            <a:ext cx="8435297" cy="85725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81174"/>
            <a:ext cx="6297392" cy="4362326"/>
          </a:xfrm>
        </p:spPr>
      </p:pic>
    </p:spTree>
    <p:extLst>
      <p:ext uri="{BB962C8B-B14F-4D97-AF65-F5344CB8AC3E}">
        <p14:creationId xmlns:p14="http://schemas.microsoft.com/office/powerpoint/2010/main" val="4121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258"/>
            <a:ext cx="8435297" cy="85725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74537"/>
            <a:ext cx="5848084" cy="4386064"/>
          </a:xfrm>
        </p:spPr>
      </p:pic>
    </p:spTree>
    <p:extLst>
      <p:ext uri="{BB962C8B-B14F-4D97-AF65-F5344CB8AC3E}">
        <p14:creationId xmlns:p14="http://schemas.microsoft.com/office/powerpoint/2010/main" val="5931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258"/>
            <a:ext cx="8435297" cy="85725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33350"/>
            <a:ext cx="3871479" cy="5010150"/>
          </a:xfrm>
        </p:spPr>
      </p:pic>
    </p:spTree>
    <p:extLst>
      <p:ext uri="{BB962C8B-B14F-4D97-AF65-F5344CB8AC3E}">
        <p14:creationId xmlns:p14="http://schemas.microsoft.com/office/powerpoint/2010/main" val="25767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6|18 Initiative addresses reduce tobacco use, control blood pressure, prevent healthcare-associated infections, control asthma, prevent unintended pregnancy, and control and prevent diabetes. These conditions are high burden, costly and preventable." title="Six High-Burden Health Condi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7"/>
            <a:ext cx="9144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6|18 Initiative offers 18 interventions to reduce tobacco use, control blood pressure, prevent healthcare-associated infections, control asthma, prevent unintended pregnancy, and control and prevent diabetes." title="Eighteen Evidence-Based Interventions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7"/>
            <a:ext cx="9144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dc.gov/policy/hst/hi5/images/slides/slide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0857"/>
            <a:ext cx="757490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Initiatives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Borrowed from PHAB and Public Health National Center for Innovations (phnci).</a:t>
            </a:r>
          </a:p>
        </p:txBody>
      </p:sp>
    </p:spTree>
    <p:extLst>
      <p:ext uri="{BB962C8B-B14F-4D97-AF65-F5344CB8AC3E}">
        <p14:creationId xmlns:p14="http://schemas.microsoft.com/office/powerpoint/2010/main" val="24735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Initiatives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30" y="1535113"/>
            <a:ext cx="4329278" cy="3213100"/>
          </a:xfrm>
        </p:spPr>
      </p:pic>
    </p:spTree>
    <p:extLst>
      <p:ext uri="{BB962C8B-B14F-4D97-AF65-F5344CB8AC3E}">
        <p14:creationId xmlns:p14="http://schemas.microsoft.com/office/powerpoint/2010/main" val="20827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Initiatives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56" y="1535113"/>
            <a:ext cx="4573426" cy="3213100"/>
          </a:xfrm>
        </p:spPr>
      </p:pic>
    </p:spTree>
    <p:extLst>
      <p:ext uri="{BB962C8B-B14F-4D97-AF65-F5344CB8AC3E}">
        <p14:creationId xmlns:p14="http://schemas.microsoft.com/office/powerpoint/2010/main" val="13974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2415"/>
            <a:ext cx="6146362" cy="4361085"/>
          </a:xfrm>
        </p:spPr>
      </p:pic>
    </p:spTree>
    <p:extLst>
      <p:ext uri="{BB962C8B-B14F-4D97-AF65-F5344CB8AC3E}">
        <p14:creationId xmlns:p14="http://schemas.microsoft.com/office/powerpoint/2010/main" val="14973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77831"/>
            <a:ext cx="5775714" cy="4298206"/>
          </a:xfrm>
        </p:spPr>
      </p:pic>
      <p:sp>
        <p:nvSpPr>
          <p:cNvPr id="6" name="Flowchart: Connector 5"/>
          <p:cNvSpPr/>
          <p:nvPr/>
        </p:nvSpPr>
        <p:spPr>
          <a:xfrm>
            <a:off x="2895600" y="2926934"/>
            <a:ext cx="838200" cy="762000"/>
          </a:xfrm>
          <a:prstGeom prst="flowChartConnector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5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57922"/>
            <a:ext cx="6533046" cy="4385578"/>
          </a:xfrm>
        </p:spPr>
      </p:pic>
    </p:spTree>
    <p:extLst>
      <p:ext uri="{BB962C8B-B14F-4D97-AF65-F5344CB8AC3E}">
        <p14:creationId xmlns:p14="http://schemas.microsoft.com/office/powerpoint/2010/main" val="276018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258"/>
            <a:ext cx="8435297" cy="85725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77258"/>
            <a:ext cx="5958851" cy="4324350"/>
          </a:xfrm>
        </p:spPr>
      </p:pic>
    </p:spTree>
    <p:extLst>
      <p:ext uri="{BB962C8B-B14F-4D97-AF65-F5344CB8AC3E}">
        <p14:creationId xmlns:p14="http://schemas.microsoft.com/office/powerpoint/2010/main" val="9497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258"/>
            <a:ext cx="8435297" cy="85725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77258"/>
            <a:ext cx="6328762" cy="4309092"/>
          </a:xfrm>
        </p:spPr>
      </p:pic>
    </p:spTree>
    <p:extLst>
      <p:ext uri="{BB962C8B-B14F-4D97-AF65-F5344CB8AC3E}">
        <p14:creationId xmlns:p14="http://schemas.microsoft.com/office/powerpoint/2010/main" val="4193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ght LCDH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LCDHD Powerpoint Presentation 16x9</Template>
  <TotalTime>53</TotalTime>
  <Words>197</Words>
  <Application>Microsoft Office PowerPoint</Application>
  <PresentationFormat>On-screen Show (16:9)</PresentationFormat>
  <Paragraphs>18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Light LCDHD</vt:lpstr>
      <vt:lpstr>Key National Public Health Initiatives</vt:lpstr>
      <vt:lpstr>Key Initiatives</vt:lpstr>
      <vt:lpstr>Key Initiatives</vt:lpstr>
      <vt:lpstr>Key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Worksite Wellness</dc:title>
  <dc:creator>Shawn D. Crabtree</dc:creator>
  <cp:lastModifiedBy>Shawn D. Crabtree</cp:lastModifiedBy>
  <cp:revision>25</cp:revision>
  <dcterms:created xsi:type="dcterms:W3CDTF">2017-06-16T12:50:04Z</dcterms:created>
  <dcterms:modified xsi:type="dcterms:W3CDTF">2017-06-19T17:35:07Z</dcterms:modified>
</cp:coreProperties>
</file>